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5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97" r:id="rId19"/>
    <p:sldId id="598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27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614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2" r:id="rId45"/>
    <p:sldId id="623" r:id="rId46"/>
    <p:sldId id="624" r:id="rId47"/>
    <p:sldId id="625" r:id="rId48"/>
    <p:sldId id="626" r:id="rId49"/>
    <p:sldId id="520" r:id="rId50"/>
    <p:sldId id="270" r:id="rId51"/>
    <p:sldId id="281" r:id="rId52"/>
    <p:sldId id="304" r:id="rId53"/>
    <p:sldId id="325" r:id="rId54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29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632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8680126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3348480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:a16="http://schemas.microsoft.com/office/drawing/2014/main" xmlns="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:a16="http://schemas.microsoft.com/office/drawing/2014/main" xmlns="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xmlns="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xmlns="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xmlns="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492156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911583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7758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928089" y="2794214"/>
            <a:ext cx="10595044" cy="38276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7" y="1708213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3223076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직선 화살표 연결선 33"/>
          <p:cNvCxnSpPr>
            <a:stCxn id="24" idx="1"/>
          </p:cNvCxnSpPr>
          <p:nvPr/>
        </p:nvCxnSpPr>
        <p:spPr>
          <a:xfrm flipH="1">
            <a:off x="3843606" y="2317813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1"/>
          </p:cNvCxnSpPr>
          <p:nvPr/>
        </p:nvCxnSpPr>
        <p:spPr>
          <a:xfrm flipH="1">
            <a:off x="4055952" y="3639146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41395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16329448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F85C6AD-0751-4B6C-A5F4-516AC12DF4CE}"/>
              </a:ext>
            </a:extLst>
          </p:cNvPr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xmlns="" id="{CCEC4258-E719-40F7-A7AD-240A09AA73A7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2447789"/>
              <a:ext cx="761047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09;g7c553259d1_0_81">
              <a:extLst>
                <a:ext uri="{FF2B5EF4-FFF2-40B4-BE49-F238E27FC236}">
                  <a16:creationId xmlns:a16="http://schemas.microsoft.com/office/drawing/2014/main" xmlns="" id="{F3871749-3F10-4D5D-96D4-17708C10FB40}"/>
                </a:ext>
              </a:extLst>
            </p:cNvPr>
            <p:cNvSpPr/>
            <p:nvPr/>
          </p:nvSpPr>
          <p:spPr>
            <a:xfrm rot="16080000">
              <a:off x="321801" y="184366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g7c553259d1_0_81">
              <a:extLst>
                <a:ext uri="{FF2B5EF4-FFF2-40B4-BE49-F238E27FC236}">
                  <a16:creationId xmlns:a16="http://schemas.microsoft.com/office/drawing/2014/main" xmlns="" id="{B60571CA-13FA-4AA2-9369-C6414EF858EC}"/>
                </a:ext>
              </a:extLst>
            </p:cNvPr>
            <p:cNvSpPr/>
            <p:nvPr/>
          </p:nvSpPr>
          <p:spPr>
            <a:xfrm rot="5400000">
              <a:off x="7760825" y="184365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F94C7356-D7A1-42AC-A4E1-2DCD8803BE02}"/>
                </a:ext>
              </a:extLst>
            </p:cNvPr>
            <p:cNvSpPr/>
            <p:nvPr/>
          </p:nvSpPr>
          <p:spPr>
            <a:xfrm>
              <a:off x="628650" y="1514475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IT</a:t>
              </a:r>
              <a:endParaRPr lang="ko-KR" altLang="en-US" sz="15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115563C6-886D-44D9-B984-839C5DACBEFC}"/>
                </a:ext>
              </a:extLst>
            </p:cNvPr>
            <p:cNvSpPr/>
            <p:nvPr/>
          </p:nvSpPr>
          <p:spPr>
            <a:xfrm>
              <a:off x="16637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가전</a:t>
              </a:r>
              <a:endParaRPr lang="ko-KR" altLang="en-US" sz="15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1B6D3888-4CA7-46A5-8E1D-81B73F59FF1F}"/>
                </a:ext>
              </a:extLst>
            </p:cNvPr>
            <p:cNvSpPr/>
            <p:nvPr/>
          </p:nvSpPr>
          <p:spPr>
            <a:xfrm>
              <a:off x="68389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여행</a:t>
              </a:r>
              <a:endParaRPr lang="ko-KR" altLang="en-US" sz="15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7C815D61-07C6-4627-90E1-2EB4D0CED5A3}"/>
                </a:ext>
              </a:extLst>
            </p:cNvPr>
            <p:cNvSpPr/>
            <p:nvPr/>
          </p:nvSpPr>
          <p:spPr>
            <a:xfrm>
              <a:off x="580390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>
                  <a:ea typeface="맑은 고딕"/>
                </a:rPr>
                <a:t>푸드</a:t>
              </a:r>
              <a:endParaRPr lang="ko-KR" altLang="en-US" sz="1500" dirty="0" err="1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72E9870F-ABFB-494D-8023-215084EBA05C}"/>
                </a:ext>
              </a:extLst>
            </p:cNvPr>
            <p:cNvSpPr/>
            <p:nvPr/>
          </p:nvSpPr>
          <p:spPr>
            <a:xfrm>
              <a:off x="47688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뷰티</a:t>
              </a:r>
              <a:endParaRPr lang="ko-KR" altLang="en-US" sz="15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616952D-60CD-4373-A2D0-B4FD5659943A}"/>
                </a:ext>
              </a:extLst>
            </p:cNvPr>
            <p:cNvSpPr/>
            <p:nvPr/>
          </p:nvSpPr>
          <p:spPr>
            <a:xfrm>
              <a:off x="3733800" y="1504950"/>
              <a:ext cx="819150" cy="819150"/>
            </a:xfrm>
            <a:prstGeom prst="ellipse">
              <a:avLst/>
            </a:prstGeom>
            <a:solidFill>
              <a:srgbClr val="DC7F0D"/>
            </a:solidFill>
            <a:ln>
              <a:solidFill>
                <a:srgbClr val="DC7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패션</a:t>
              </a:r>
              <a:endParaRPr lang="ko-KR" altLang="en-US" sz="15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ED2B5723-8454-4313-A09E-3752D4CD42EF}"/>
                </a:ext>
              </a:extLst>
            </p:cNvPr>
            <p:cNvSpPr/>
            <p:nvPr/>
          </p:nvSpPr>
          <p:spPr>
            <a:xfrm>
              <a:off x="2698750" y="1504950"/>
              <a:ext cx="819150" cy="819150"/>
            </a:xfrm>
            <a:prstGeom prst="ellipse">
              <a:avLst/>
            </a:prstGeom>
            <a:solidFill>
              <a:srgbClr val="DC7F0D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ea typeface="맑은 고딕"/>
                </a:rPr>
                <a:t>가구</a:t>
              </a:r>
              <a:endParaRPr lang="ko-KR" altLang="en-US" sz="1500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9539B510-6A62-45AD-BF69-1B253709CA90}"/>
                </a:ext>
              </a:extLst>
            </p:cNvPr>
            <p:cNvCxnSpPr>
              <a:cxnSpLocks/>
            </p:cNvCxnSpPr>
            <p:nvPr/>
          </p:nvCxnSpPr>
          <p:spPr>
            <a:xfrm>
              <a:off x="369586" y="1369030"/>
              <a:ext cx="7610475" cy="1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Google Shape;196;g7c553259d1_0_81"/>
            <p:cNvSpPr/>
            <p:nvPr/>
          </p:nvSpPr>
          <p:spPr>
            <a:xfrm>
              <a:off x="7826430" y="155875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565963" y="13854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21023" y="154591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165359"/>
            <a:ext cx="12025075" cy="494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23" y="2324099"/>
            <a:ext cx="7631070" cy="28671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>
            <a:stCxn id="2" idx="1"/>
          </p:cNvCxnSpPr>
          <p:nvPr/>
        </p:nvCxnSpPr>
        <p:spPr>
          <a:xfrm flipH="1" flipV="1">
            <a:off x="3108325" y="3639146"/>
            <a:ext cx="1066498" cy="1185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196541" y="3285067"/>
            <a:ext cx="500592" cy="287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136448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프로젝트 </a:t>
                      </a: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</a:rPr>
                        <a:t> 메뉴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7632080"/>
              </p:ext>
            </p:extLst>
          </p:nvPr>
        </p:nvGraphicFramePr>
        <p:xfrm>
          <a:off x="8509686" y="1289961"/>
          <a:ext cx="3532000" cy="533190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07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22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카테고리를 선택하기 위한 사이드 바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IT,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패션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뷰티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푸드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레저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스포츠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반려동물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음악 저작권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영화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8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현재 선택한 프로젝트 카테고리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15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2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515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560679" y="70159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43832" y="1359838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4221411" y="1364552"/>
            <a:ext cx="3546150" cy="51647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2606" y="1451443"/>
            <a:ext cx="1660525" cy="4959748"/>
          </a:xfrm>
          <a:prstGeom prst="rect">
            <a:avLst/>
          </a:prstGeom>
          <a:solidFill>
            <a:srgbClr val="DC7F0D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 anchorCtr="0"/>
          <a:lstStyle/>
          <a:p>
            <a:pPr marL="180000"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Malgun Gothic"/>
              </a:rPr>
              <a:t>IT</a:t>
            </a: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가전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가구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패션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뷰티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/>
                </a:solidFill>
                <a:latin typeface="Malgun Gothic"/>
                <a:ea typeface="Malgun Gothic"/>
              </a:rPr>
              <a:t>푸드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여행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레저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스포츠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반려동물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음악</a:t>
            </a:r>
            <a:r>
              <a:rPr lang="en-US" altLang="ko-KR" sz="1400" b="1" dirty="0">
                <a:solidFill>
                  <a:schemeClr val="bg1"/>
                </a:solidFill>
                <a:latin typeface="Malgun Gothic"/>
              </a:rPr>
              <a:t> </a:t>
            </a: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저작권</a:t>
            </a:r>
            <a:endParaRPr lang="en-US" altLang="ko-KR" sz="1400" b="1" dirty="0" smtClean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lvl="0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Malgun Gothic"/>
                <a:ea typeface="Malgun Gothic"/>
              </a:rPr>
              <a:t>영화</a:t>
            </a:r>
            <a:endParaRPr lang="ko-KR" altLang="en-US" sz="1400" b="1" dirty="0">
              <a:solidFill>
                <a:schemeClr val="bg1"/>
              </a:solidFill>
              <a:latin typeface="Malgun Gothic"/>
              <a:ea typeface="Malgun Gothic"/>
            </a:endParaRPr>
          </a:p>
          <a:p>
            <a:pPr marL="180000" algn="ctr"/>
            <a:endParaRPr lang="ko-KR" altLang="en-US" sz="1300" b="1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61256" y="13645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06640" y="2045378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베스트 프로젝트</a:t>
            </a:r>
            <a:endParaRPr lang="ko-KR" altLang="en-US" sz="1000" b="1" dirty="0"/>
          </a:p>
        </p:txBody>
      </p:sp>
      <p:sp>
        <p:nvSpPr>
          <p:cNvPr id="27" name="Google Shape;175;g7c553259d1_0_81">
            <a:extLst>
              <a:ext uri="{FF2B5EF4-FFF2-40B4-BE49-F238E27FC236}">
                <a16:creationId xmlns:a16="http://schemas.microsoft.com/office/drawing/2014/main" xmlns="" id="{475F074B-7345-4834-A482-FC376599FAD3}"/>
              </a:ext>
            </a:extLst>
          </p:cNvPr>
          <p:cNvSpPr/>
          <p:nvPr/>
        </p:nvSpPr>
        <p:spPr>
          <a:xfrm>
            <a:off x="4405161" y="1518156"/>
            <a:ext cx="1152160" cy="4317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반려동물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8" name="갈매기형 수장 27"/>
          <p:cNvSpPr/>
          <p:nvPr/>
        </p:nvSpPr>
        <p:spPr>
          <a:xfrm rot="5400000">
            <a:off x="5691284" y="2166751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174054" y="157172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74;g7c553259d1_0_81"/>
          <p:cNvSpPr/>
          <p:nvPr/>
        </p:nvSpPr>
        <p:spPr>
          <a:xfrm>
            <a:off x="4287304" y="20659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5104" y="2039211"/>
            <a:ext cx="1391655" cy="37817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투자 </a:t>
            </a:r>
            <a:r>
              <a:rPr lang="ko-KR" altLang="en-US" sz="1000" b="1" dirty="0" err="1" smtClean="0"/>
              <a:t>금액순</a:t>
            </a:r>
            <a:endParaRPr lang="ko-KR" altLang="en-US" sz="1000" b="1" dirty="0"/>
          </a:p>
        </p:txBody>
      </p:sp>
      <p:sp>
        <p:nvSpPr>
          <p:cNvPr id="31" name="갈매기형 수장 30"/>
          <p:cNvSpPr/>
          <p:nvPr/>
        </p:nvSpPr>
        <p:spPr>
          <a:xfrm rot="5400000">
            <a:off x="7269748" y="2160584"/>
            <a:ext cx="113516" cy="123092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Google Shape;174;g7c553259d1_0_81"/>
          <p:cNvSpPr/>
          <p:nvPr/>
        </p:nvSpPr>
        <p:spPr>
          <a:xfrm>
            <a:off x="5851374" y="20598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2849"/>
              </p:ext>
            </p:extLst>
          </p:nvPr>
        </p:nvGraphicFramePr>
        <p:xfrm>
          <a:off x="3584573" y="3002722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rot="10800000">
            <a:off x="4676344" y="2544829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0800000">
            <a:off x="6690489" y="2548980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40476" y="1734028"/>
            <a:ext cx="2553729" cy="292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069377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96724422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96220" y="13458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651688" y="180308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649956" y="31270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552974" y="35366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42063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51240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481081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61488" y="1377046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/>
              <a:t>IT</a:t>
            </a:r>
            <a:endParaRPr lang="ko-KR" altLang="en-US" sz="1300" b="1" dirty="0"/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427206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프로젝트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카테고리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7672894"/>
              </p:ext>
            </p:extLst>
          </p:nvPr>
        </p:nvGraphicFramePr>
        <p:xfrm>
          <a:off x="8509686" y="1289960"/>
          <a:ext cx="3532000" cy="53225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750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user_w_ht_category_menu의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59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5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90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카테고리 및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펀딩률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주황색 선은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100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분위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표시에 맞게 길이 변동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79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61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A90BDA5-5D3A-473B-AF87-4F7CC3316209}"/>
              </a:ext>
            </a:extLst>
          </p:cNvPr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xmlns="" id="{437C5DDF-377A-4B32-9F22-36E5A6640A6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270" y="1752600"/>
              <a:ext cx="6030214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859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784133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DF8ABB58-DCD9-41DA-A337-A022D9B772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4884" y="4400549"/>
              <a:ext cx="600075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0575" y="1892617"/>
              <a:ext cx="2190750" cy="1186815"/>
            </a:xfrm>
            <a:prstGeom prst="rect">
              <a:avLst/>
            </a:prstGeom>
          </p:spPr>
        </p:pic>
        <p:sp>
          <p:nvSpPr>
            <p:cNvPr id="49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793657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793657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AA546C06-79B5-4494-A583-C0813C617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5484" y="368617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176;g7c553259d1_0_81">
              <a:extLst>
                <a:ext uri="{FF2B5EF4-FFF2-40B4-BE49-F238E27FC236}">
                  <a16:creationId xmlns:a16="http://schemas.microsoft.com/office/drawing/2014/main" xmlns="" id="{73B2F3FD-41F1-4A50-84B4-E6A1B3DA79F0}"/>
                </a:ext>
              </a:extLst>
            </p:cNvPr>
            <p:cNvSpPr/>
            <p:nvPr/>
          </p:nvSpPr>
          <p:spPr>
            <a:xfrm>
              <a:off x="3117757" y="312935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09B96F9A-F3A8-4905-9E78-AEC1AD1A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1892617"/>
              <a:ext cx="2190750" cy="1186815"/>
            </a:xfrm>
            <a:prstGeom prst="rect">
              <a:avLst/>
            </a:prstGeom>
          </p:spPr>
        </p:pic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2469B373-EAAD-4903-BBEB-993447BED706}"/>
                </a:ext>
              </a:extLst>
            </p:cNvPr>
            <p:cNvSpPr/>
            <p:nvPr/>
          </p:nvSpPr>
          <p:spPr>
            <a:xfrm>
              <a:off x="3127282" y="344368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7" name="Google Shape;176;g7c553259d1_0_81">
              <a:extLst>
                <a:ext uri="{FF2B5EF4-FFF2-40B4-BE49-F238E27FC236}">
                  <a16:creationId xmlns:a16="http://schemas.microsoft.com/office/drawing/2014/main" xmlns="" id="{9CD58C4D-8411-4143-B033-099F60D5F076}"/>
                </a:ext>
              </a:extLst>
            </p:cNvPr>
            <p:cNvSpPr/>
            <p:nvPr/>
          </p:nvSpPr>
          <p:spPr>
            <a:xfrm>
              <a:off x="3127282" y="373895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xmlns="" id="{A901B9F1-2DA6-4FA3-9543-1C07DAB60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059" y="3676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4A7B5156-0938-49AF-9A46-E63E8B697603}"/>
                </a:ext>
              </a:extLst>
            </p:cNvPr>
            <p:cNvSpPr/>
            <p:nvPr/>
          </p:nvSpPr>
          <p:spPr>
            <a:xfrm>
              <a:off x="5432333" y="3119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B3B1CE78-4647-4207-8212-532641EA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8775" y="1883092"/>
              <a:ext cx="2190750" cy="1186815"/>
            </a:xfrm>
            <a:prstGeom prst="rect">
              <a:avLst/>
            </a:prstGeom>
          </p:spPr>
        </p:pic>
        <p:sp>
          <p:nvSpPr>
            <p:cNvPr id="61" name="Google Shape;176;g7c553259d1_0_81">
              <a:extLst>
                <a:ext uri="{FF2B5EF4-FFF2-40B4-BE49-F238E27FC236}">
                  <a16:creationId xmlns:a16="http://schemas.microsoft.com/office/drawing/2014/main" xmlns="" id="{8865BD1E-6AA9-41C3-9622-C44E7279B462}"/>
                </a:ext>
              </a:extLst>
            </p:cNvPr>
            <p:cNvSpPr/>
            <p:nvPr/>
          </p:nvSpPr>
          <p:spPr>
            <a:xfrm>
              <a:off x="5441857" y="3434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3E586FE4-D7EF-4FFC-BD49-93FB3E6079E9}"/>
                </a:ext>
              </a:extLst>
            </p:cNvPr>
            <p:cNvSpPr/>
            <p:nvPr/>
          </p:nvSpPr>
          <p:spPr>
            <a:xfrm>
              <a:off x="5441857" y="3729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00B4AC62-B506-41CF-8D33-4A053320AE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84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9926C671-E689-432C-9049-60D7B9500C43}"/>
                </a:ext>
              </a:extLst>
            </p:cNvPr>
            <p:cNvSpPr/>
            <p:nvPr/>
          </p:nvSpPr>
          <p:spPr>
            <a:xfrm>
              <a:off x="793657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159D942-44CE-4B71-8F28-02D96139A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100" y="4550092"/>
              <a:ext cx="2190750" cy="1186815"/>
            </a:xfrm>
            <a:prstGeom prst="rect">
              <a:avLst/>
            </a:prstGeom>
          </p:spPr>
        </p:pic>
        <p:sp>
          <p:nvSpPr>
            <p:cNvPr id="66" name="Google Shape;176;g7c553259d1_0_81">
              <a:extLst>
                <a:ext uri="{FF2B5EF4-FFF2-40B4-BE49-F238E27FC236}">
                  <a16:creationId xmlns:a16="http://schemas.microsoft.com/office/drawing/2014/main" xmlns="" id="{E9F883B0-6433-490B-AF50-6022586D9268}"/>
                </a:ext>
              </a:extLst>
            </p:cNvPr>
            <p:cNvSpPr/>
            <p:nvPr/>
          </p:nvSpPr>
          <p:spPr>
            <a:xfrm>
              <a:off x="803182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8DB45A58-9724-4E4E-8FF6-132F9C55C385}"/>
                </a:ext>
              </a:extLst>
            </p:cNvPr>
            <p:cNvSpPr/>
            <p:nvPr/>
          </p:nvSpPr>
          <p:spPr>
            <a:xfrm>
              <a:off x="803182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xmlns="" id="{8897D567-E469-4803-B4E0-CC1243EB6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5009" y="634364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Google Shape;176;g7c553259d1_0_81">
              <a:extLst>
                <a:ext uri="{FF2B5EF4-FFF2-40B4-BE49-F238E27FC236}">
                  <a16:creationId xmlns:a16="http://schemas.microsoft.com/office/drawing/2014/main" xmlns="" id="{686319BE-E853-436C-81EE-B02AEC4E01B1}"/>
                </a:ext>
              </a:extLst>
            </p:cNvPr>
            <p:cNvSpPr/>
            <p:nvPr/>
          </p:nvSpPr>
          <p:spPr>
            <a:xfrm>
              <a:off x="3127282" y="578683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4D54B1D7-A932-42DB-9CDA-6CF751412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724" y="4550092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CE98BC93-FC56-43A7-A599-6FB468D8BA24}"/>
                </a:ext>
              </a:extLst>
            </p:cNvPr>
            <p:cNvSpPr/>
            <p:nvPr/>
          </p:nvSpPr>
          <p:spPr>
            <a:xfrm>
              <a:off x="3136807" y="610115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E5B6B194-EAE4-4CE8-8A47-4DD16CA7D9D6}"/>
                </a:ext>
              </a:extLst>
            </p:cNvPr>
            <p:cNvSpPr/>
            <p:nvPr/>
          </p:nvSpPr>
          <p:spPr>
            <a:xfrm>
              <a:off x="3136807" y="6396430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D35646BE-B83E-4C7A-B0BE-E1F3F3748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84" y="6334124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ED659C76-8797-4197-94E2-F6AB422B0286}"/>
                </a:ext>
              </a:extLst>
            </p:cNvPr>
            <p:cNvSpPr/>
            <p:nvPr/>
          </p:nvSpPr>
          <p:spPr>
            <a:xfrm>
              <a:off x="5441857" y="5777305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F565427-420F-45FC-847C-0967B8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299" y="4540567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2AD92258-4C64-46B1-B67F-70DDC0C301B3}"/>
                </a:ext>
              </a:extLst>
            </p:cNvPr>
            <p:cNvSpPr/>
            <p:nvPr/>
          </p:nvSpPr>
          <p:spPr>
            <a:xfrm>
              <a:off x="5451382" y="6091630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11549D29-F895-4609-B3F3-7DB5C648865A}"/>
                </a:ext>
              </a:extLst>
            </p:cNvPr>
            <p:cNvSpPr/>
            <p:nvPr/>
          </p:nvSpPr>
          <p:spPr>
            <a:xfrm>
              <a:off x="5451382" y="6386905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98920" y="396300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/>
              <a:t>가</a:t>
            </a:r>
            <a:r>
              <a:rPr lang="ko-KR" altLang="en-US" sz="1300" b="1" dirty="0"/>
              <a:t>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" y="1182751"/>
            <a:ext cx="9299314" cy="547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62" y="815867"/>
            <a:ext cx="8305800" cy="6010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63" y="176212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961809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6556201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2318935" y="149678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511322" y="193721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412567" y="286287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76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771734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user_m_ht_category_main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카테고리 메인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8155820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카테고리 이름을 표현한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해당 카테고리 상세 페이지로 이동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 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_ht_category_menu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의 메뉴를 클릭한 것과 동일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9293" y="1272885"/>
            <a:ext cx="8032200" cy="5349900"/>
            <a:chOff x="189293" y="1272885"/>
            <a:chExt cx="8032200" cy="5349900"/>
          </a:xfrm>
        </p:grpSpPr>
        <p:grpSp>
          <p:nvGrpSpPr>
            <p:cNvPr id="4" name="그룹 3"/>
            <p:cNvGrpSpPr/>
            <p:nvPr/>
          </p:nvGrpSpPr>
          <p:grpSpPr>
            <a:xfrm>
              <a:off x="189293" y="1272885"/>
              <a:ext cx="8032200" cy="5349900"/>
              <a:chOff x="189293" y="127288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89293" y="127288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" name="Google Shape;175;g7c553259d1_0_81">
                <a:extLst>
                  <a:ext uri="{FF2B5EF4-FFF2-40B4-BE49-F238E27FC236}">
                    <a16:creationId xmlns:a16="http://schemas.microsoft.com/office/drawing/2014/main" xmlns="" id="{1ADEA767-5A7B-497B-BB3E-8EAA95D8D4E1}"/>
                  </a:ext>
                </a:extLst>
              </p:cNvPr>
              <p:cNvSpPr/>
              <p:nvPr/>
            </p:nvSpPr>
            <p:spPr>
              <a:xfrm>
                <a:off x="2359506" y="1359838"/>
                <a:ext cx="3546150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xmlns="" id="{437C5DDF-377A-4B32-9F22-36E5A664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891" y="1859870"/>
                <a:ext cx="185979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/>
              <p:cNvGrpSpPr/>
              <p:nvPr/>
            </p:nvGrpSpPr>
            <p:grpSpPr>
              <a:xfrm>
                <a:off x="2606886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26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27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8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xmlns="" id="{DF8ABB58-DCD9-41DA-A337-A022D9B77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345" y="5068054"/>
                <a:ext cx="1856054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>
              <a:xfrm>
                <a:off x="4098637" y="2027304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37" name="직선 화살표 연결선 36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39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0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1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590640" y="3323831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45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46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47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4096448" y="3329466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1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2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3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2620459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57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58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59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148066" y="5145017"/>
                <a:ext cx="1352508" cy="1236738"/>
                <a:chOff x="2890266" y="1978252"/>
                <a:chExt cx="2219466" cy="2029488"/>
              </a:xfrm>
            </p:grpSpPr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xmlns="" id="{B5835ADD-7D32-474C-A3BF-3A3CCD28E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0266" y="3771809"/>
                  <a:ext cx="1343025" cy="0"/>
                </a:xfrm>
                <a:prstGeom prst="straightConnector1">
                  <a:avLst/>
                </a:prstGeom>
                <a:ln w="28575">
                  <a:solidFill>
                    <a:srgbClr val="DC7F0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Google Shape;176;g7c553259d1_0_81">
                  <a:extLst>
                    <a:ext uri="{FF2B5EF4-FFF2-40B4-BE49-F238E27FC236}">
                      <a16:creationId xmlns:a16="http://schemas.microsoft.com/office/drawing/2014/main" xmlns="" id="{06A0E1D3-7AAF-44E0-905C-7ACC69B6D60E}"/>
                    </a:ext>
                  </a:extLst>
                </p:cNvPr>
                <p:cNvSpPr/>
                <p:nvPr/>
              </p:nvSpPr>
              <p:spPr>
                <a:xfrm>
                  <a:off x="2912540" y="3214990"/>
                  <a:ext cx="2193600" cy="268875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데이터 </a:t>
                  </a: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케이블</a:t>
                  </a:r>
                  <a:endParaRPr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63" name="그림 4" descr="실내, 테이블, 앉아있는, 쥐고있는이(가) 표시된 사진&#10;&#10;매우 높은 신뢰도로 생성된 설명">
                  <a:extLst>
                    <a:ext uri="{FF2B5EF4-FFF2-40B4-BE49-F238E27FC236}">
                      <a16:creationId xmlns:a16="http://schemas.microsoft.com/office/drawing/2014/main" xmlns="" id="{180437EC-2552-4BF4-A389-F1FCAC9712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8982" y="1978252"/>
                  <a:ext cx="2190750" cy="1186815"/>
                </a:xfrm>
                <a:prstGeom prst="rect">
                  <a:avLst/>
                </a:prstGeom>
              </p:spPr>
            </p:pic>
            <p:sp>
              <p:nvSpPr>
                <p:cNvPr id="64" name="Google Shape;176;g7c553259d1_0_81">
                  <a:extLst>
                    <a:ext uri="{FF2B5EF4-FFF2-40B4-BE49-F238E27FC236}">
                      <a16:creationId xmlns:a16="http://schemas.microsoft.com/office/drawing/2014/main" xmlns="" id="{C6FCDB85-C4AB-407C-A1A1-231526CB153D}"/>
                    </a:ext>
                  </a:extLst>
                </p:cNvPr>
                <p:cNvSpPr/>
                <p:nvPr/>
              </p:nvSpPr>
              <p:spPr>
                <a:xfrm>
                  <a:off x="2922064" y="3529315"/>
                  <a:ext cx="5934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IT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65" name="Google Shape;176;g7c553259d1_0_81">
                  <a:extLst>
                    <a:ext uri="{FF2B5EF4-FFF2-40B4-BE49-F238E27FC236}">
                      <a16:creationId xmlns:a16="http://schemas.microsoft.com/office/drawing/2014/main" xmlns="" id="{DCC01A34-2B47-48F3-BA00-F7016982BDF9}"/>
                    </a:ext>
                  </a:extLst>
                </p:cNvPr>
                <p:cNvSpPr/>
                <p:nvPr/>
              </p:nvSpPr>
              <p:spPr>
                <a:xfrm>
                  <a:off x="2922064" y="3824590"/>
                  <a:ext cx="882100" cy="183150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noFill/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altLang="en-US" sz="10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57%</a:t>
                  </a:r>
                  <a:endParaRPr lang="ko-KR" alt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</p:grpSp>
        <p:sp>
          <p:nvSpPr>
            <p:cNvPr id="66" name="직사각형 65"/>
            <p:cNvSpPr/>
            <p:nvPr/>
          </p:nvSpPr>
          <p:spPr>
            <a:xfrm>
              <a:off x="2608173" y="1448548"/>
              <a:ext cx="1181231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/>
                <a:t>IT</a:t>
              </a:r>
              <a:endParaRPr lang="ko-KR" altLang="en-US" sz="13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34032" y="4630513"/>
              <a:ext cx="1184753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 smtClean="0"/>
                <a:t>가</a:t>
              </a:r>
              <a:r>
                <a:rPr lang="ko-KR" altLang="en-US" sz="1300" b="1" dirty="0"/>
                <a:t>전</a:t>
              </a: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4" y="1099440"/>
            <a:ext cx="3464243" cy="56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67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753012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292687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:a16="http://schemas.microsoft.com/office/drawing/2014/main" xmlns="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528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33234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65314851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521804" y="3889028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38" y="514332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54" y="514332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아래쪽 화살표 61"/>
          <p:cNvSpPr/>
          <p:nvPr/>
        </p:nvSpPr>
        <p:spPr>
          <a:xfrm rot="16200000">
            <a:off x="6514382" y="3777690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41130"/>
              </p:ext>
            </p:extLst>
          </p:nvPr>
        </p:nvGraphicFramePr>
        <p:xfrm>
          <a:off x="735053" y="367894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3107128" y="354159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endCxn id="59" idx="0"/>
          </p:cNvCxnSpPr>
          <p:nvPr/>
        </p:nvCxnSpPr>
        <p:spPr>
          <a:xfrm>
            <a:off x="7030738" y="2484969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59" idx="0"/>
          </p:cNvCxnSpPr>
          <p:nvPr/>
        </p:nvCxnSpPr>
        <p:spPr>
          <a:xfrm>
            <a:off x="9270171" y="3315211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767081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4510893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9" y="572479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7629193" y="3853711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18338793">
            <a:off x="8241840" y="2357227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54840"/>
              </p:ext>
            </p:extLst>
          </p:nvPr>
        </p:nvGraphicFramePr>
        <p:xfrm>
          <a:off x="2436262" y="572479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808337" y="435129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29" y="3830196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4945260" y="1288311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6" idx="0"/>
          </p:cNvCxnSpPr>
          <p:nvPr/>
        </p:nvCxnSpPr>
        <p:spPr>
          <a:xfrm flipV="1">
            <a:off x="3909516" y="1618511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9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5" grpId="0" animBg="1"/>
      <p:bldP spid="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612089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9720235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:a16="http://schemas.microsoft.com/office/drawing/2014/main" xmlns="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xmlns="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:a16="http://schemas.microsoft.com/office/drawing/2014/main" xmlns="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:a16="http://schemas.microsoft.com/office/drawing/2014/main" xmlns="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:a16="http://schemas.microsoft.com/office/drawing/2014/main" xmlns="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xmlns="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:a16="http://schemas.microsoft.com/office/drawing/2014/main" xmlns="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:a16="http://schemas.microsoft.com/office/drawing/2014/main" xmlns="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:a16="http://schemas.microsoft.com/office/drawing/2014/main" xmlns="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xmlns="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:a16="http://schemas.microsoft.com/office/drawing/2014/main" xmlns="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:a16="http://schemas.microsoft.com/office/drawing/2014/main" xmlns="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:a16="http://schemas.microsoft.com/office/drawing/2014/main" xmlns="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xmlns="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:a16="http://schemas.microsoft.com/office/drawing/2014/main" xmlns="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:a16="http://schemas.microsoft.com/office/drawing/2014/main" xmlns="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:a16="http://schemas.microsoft.com/office/drawing/2014/main" xmlns="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xmlns="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:a16="http://schemas.microsoft.com/office/drawing/2014/main" xmlns="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:a16="http://schemas.microsoft.com/office/drawing/2014/main" xmlns="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:a16="http://schemas.microsoft.com/office/drawing/2014/main" xmlns="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:a16="http://schemas.microsoft.com/office/drawing/2014/main" xmlns="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:a16="http://schemas.microsoft.com/office/drawing/2014/main" xmlns="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:a16="http://schemas.microsoft.com/office/drawing/2014/main" xmlns="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4" y="1288525"/>
            <a:ext cx="8799140" cy="533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6" y="90086"/>
            <a:ext cx="5584898" cy="458351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995451"/>
            <a:ext cx="6283909" cy="4901142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085" y="2119855"/>
            <a:ext cx="7820025" cy="4572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79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88854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9445792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2319673" y="15650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아래쪽 화살표 98"/>
          <p:cNvSpPr/>
          <p:nvPr/>
        </p:nvSpPr>
        <p:spPr>
          <a:xfrm rot="10160741">
            <a:off x="2996570" y="1942558"/>
            <a:ext cx="315698" cy="16129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85262"/>
              </p:ext>
            </p:extLst>
          </p:nvPr>
        </p:nvGraphicFramePr>
        <p:xfrm>
          <a:off x="121842" y="3791158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2493917" y="3653809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75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876996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user_m_ht_projects_list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0963343"/>
              </p:ext>
            </p:extLst>
          </p:nvPr>
        </p:nvGraphicFramePr>
        <p:xfrm>
          <a:off x="8509686" y="1289958"/>
          <a:ext cx="3532000" cy="52346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85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5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박스에 따른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선택한 내용에 맞게 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96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프로젝트 대표 이미지 표시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4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프로젝트 제목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및 달성 투자율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 프로젝트 상세 페이지로 </a:t>
                      </a: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이동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모든 페이지 동일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06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90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89293" y="127288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1ADEA767-5A7B-497B-BB3E-8EAA95D8D4E1}"/>
              </a:ext>
            </a:extLst>
          </p:cNvPr>
          <p:cNvSpPr/>
          <p:nvPr/>
        </p:nvSpPr>
        <p:spPr>
          <a:xfrm>
            <a:off x="2359506" y="1359838"/>
            <a:ext cx="3546150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37C5DDF-377A-4B32-9F22-36E5A6640A68}"/>
              </a:ext>
            </a:extLst>
          </p:cNvPr>
          <p:cNvCxnSpPr>
            <a:cxnSpLocks/>
          </p:cNvCxnSpPr>
          <p:nvPr/>
        </p:nvCxnSpPr>
        <p:spPr>
          <a:xfrm>
            <a:off x="4088210" y="1901060"/>
            <a:ext cx="1705427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648306" y="2134398"/>
            <a:ext cx="1352508" cy="1236738"/>
            <a:chOff x="2890266" y="1978252"/>
            <a:chExt cx="2219466" cy="2029488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6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189486" y="2134398"/>
            <a:ext cx="1352508" cy="1236738"/>
            <a:chOff x="2890266" y="1978252"/>
            <a:chExt cx="2219466" cy="2029488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9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0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1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648306" y="3554495"/>
            <a:ext cx="1352508" cy="1236738"/>
            <a:chOff x="2890266" y="1978252"/>
            <a:chExt cx="2219466" cy="2029488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5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46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47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189486" y="3560130"/>
            <a:ext cx="1352508" cy="1236738"/>
            <a:chOff x="2890266" y="1978252"/>
            <a:chExt cx="2219466" cy="2029488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1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2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3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648306" y="4942020"/>
            <a:ext cx="1352508" cy="1236738"/>
            <a:chOff x="2890266" y="1978252"/>
            <a:chExt cx="2219466" cy="2029488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57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58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9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89486" y="4942020"/>
            <a:ext cx="1352508" cy="1236738"/>
            <a:chOff x="2890266" y="1978252"/>
            <a:chExt cx="2219466" cy="202948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0266" y="3771809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76;g7c553259d1_0_81">
              <a:extLst>
                <a:ext uri="{FF2B5EF4-FFF2-40B4-BE49-F238E27FC236}">
                  <a16:creationId xmlns:a16="http://schemas.microsoft.com/office/drawing/2014/main" xmlns="" id="{06A0E1D3-7AAF-44E0-905C-7ACC69B6D60E}"/>
                </a:ext>
              </a:extLst>
            </p:cNvPr>
            <p:cNvSpPr/>
            <p:nvPr/>
          </p:nvSpPr>
          <p:spPr>
            <a:xfrm>
              <a:off x="2912540" y="3214990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63" name="그림 4" descr="실내, 테이블, 앉아있는, 쥐고있는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80437EC-2552-4BF4-A389-F1FCAC97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982" y="1978252"/>
              <a:ext cx="2190750" cy="1186815"/>
            </a:xfrm>
            <a:prstGeom prst="rect">
              <a:avLst/>
            </a:prstGeom>
          </p:spPr>
        </p:pic>
        <p:sp>
          <p:nvSpPr>
            <p:cNvPr id="64" name="Google Shape;176;g7c553259d1_0_81">
              <a:extLst>
                <a:ext uri="{FF2B5EF4-FFF2-40B4-BE49-F238E27FC236}">
                  <a16:creationId xmlns:a16="http://schemas.microsoft.com/office/drawing/2014/main" xmlns="" id="{C6FCDB85-C4AB-407C-A1A1-231526CB153D}"/>
                </a:ext>
              </a:extLst>
            </p:cNvPr>
            <p:cNvSpPr/>
            <p:nvPr/>
          </p:nvSpPr>
          <p:spPr>
            <a:xfrm>
              <a:off x="2922064" y="3529315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65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2922064" y="3824590"/>
              <a:ext cx="8821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0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539203" y="1489738"/>
            <a:ext cx="1449187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68" name="갈매기형 수장 67"/>
          <p:cNvSpPr/>
          <p:nvPr/>
        </p:nvSpPr>
        <p:spPr>
          <a:xfrm rot="5400000">
            <a:off x="3644967" y="155920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993" y="787398"/>
            <a:ext cx="3457175" cy="5944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350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7252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658715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xmlns="" id="{F3572F5E-6487-43A0-AA1A-2EF5BBB223CA}"/>
                  </a:ext>
                </a:extLst>
              </p:cNvPr>
              <p:cNvGrpSpPr/>
              <p:nvPr/>
            </p:nvGrpSpPr>
            <p:grpSpPr>
              <a:xfrm>
                <a:off x="157954" y="1271965"/>
                <a:ext cx="8032200" cy="5349900"/>
                <a:chOff x="157954" y="1271965"/>
                <a:chExt cx="8032200" cy="5349900"/>
              </a:xfrm>
            </p:grpSpPr>
            <p:sp>
              <p:nvSpPr>
                <p:cNvPr id="168" name="Google Shape;168;g7c553259d1_0_81"/>
                <p:cNvSpPr/>
                <p:nvPr/>
              </p:nvSpPr>
              <p:spPr>
                <a:xfrm>
                  <a:off x="157954" y="1271965"/>
                  <a:ext cx="8032200" cy="53499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5" name="Google Shape;175;g7c553259d1_0_81"/>
                <p:cNvSpPr/>
                <p:nvPr/>
              </p:nvSpPr>
              <p:spPr>
                <a:xfrm>
                  <a:off x="1308510" y="1564876"/>
                  <a:ext cx="3077419" cy="2390944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프로젝트 대표 이미지</a:t>
                  </a:r>
                </a:p>
              </p:txBody>
            </p:sp>
            <p:sp>
              <p:nvSpPr>
                <p:cNvPr id="176" name="Google Shape;176;g7c553259d1_0_81"/>
                <p:cNvSpPr/>
                <p:nvPr/>
              </p:nvSpPr>
              <p:spPr>
                <a:xfrm>
                  <a:off x="4655794" y="156274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이름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21" name="Google Shape;176;g7c553259d1_0_81">
                  <a:extLst>
                    <a:ext uri="{FF2B5EF4-FFF2-40B4-BE49-F238E27FC236}">
                      <a16:creationId xmlns:a16="http://schemas.microsoft.com/office/drawing/2014/main" xmlns="" id="{B30BE16B-8D65-4384-B0DA-A50D09A577B8}"/>
                    </a:ext>
                  </a:extLst>
                </p:cNvPr>
                <p:cNvSpPr/>
                <p:nvPr/>
              </p:nvSpPr>
              <p:spPr>
                <a:xfrm>
                  <a:off x="4655794" y="1999445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업체명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176;g7c553259d1_0_81">
                  <a:extLst>
                    <a:ext uri="{FF2B5EF4-FFF2-40B4-BE49-F238E27FC236}">
                      <a16:creationId xmlns:a16="http://schemas.microsoft.com/office/drawing/2014/main" xmlns="" id="{700B75C6-9A07-40F2-AB91-29E7A8F8E421}"/>
                    </a:ext>
                  </a:extLst>
                </p:cNvPr>
                <p:cNvSpPr/>
                <p:nvPr/>
              </p:nvSpPr>
              <p:spPr>
                <a:xfrm>
                  <a:off x="4655794" y="2436147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  <a:buFont typeface="Arial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 받을 목표 금액</a:t>
                  </a:r>
                  <a:endPara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</a:endParaRPr>
                </a:p>
              </p:txBody>
            </p:sp>
            <p:sp>
              <p:nvSpPr>
                <p:cNvPr id="23" name="Google Shape;176;g7c553259d1_0_81">
                  <a:extLst>
                    <a:ext uri="{FF2B5EF4-FFF2-40B4-BE49-F238E27FC236}">
                      <a16:creationId xmlns:a16="http://schemas.microsoft.com/office/drawing/2014/main" xmlns="" id="{DD89504F-3007-448C-A6FE-19B35B2D37DF}"/>
                    </a:ext>
                  </a:extLst>
                </p:cNvPr>
                <p:cNvSpPr/>
                <p:nvPr/>
              </p:nvSpPr>
              <p:spPr>
                <a:xfrm>
                  <a:off x="4655794" y="287284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진행 기간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176;g7c553259d1_0_81">
                  <a:extLst>
                    <a:ext uri="{FF2B5EF4-FFF2-40B4-BE49-F238E27FC236}">
                      <a16:creationId xmlns:a16="http://schemas.microsoft.com/office/drawing/2014/main" xmlns="" id="{1678392C-86C9-4C7B-8253-883D70B64401}"/>
                    </a:ext>
                  </a:extLst>
                </p:cNvPr>
                <p:cNvSpPr/>
                <p:nvPr/>
              </p:nvSpPr>
              <p:spPr>
                <a:xfrm>
                  <a:off x="4655794" y="3309550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현재 </a:t>
                  </a:r>
                  <a:r>
                    <a:rPr lang="ko-KR" altLang="en-US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펀딩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받은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금액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5" name="Google Shape;176;g7c553259d1_0_81">
                  <a:extLst>
                    <a:ext uri="{FF2B5EF4-FFF2-40B4-BE49-F238E27FC236}">
                      <a16:creationId xmlns:a16="http://schemas.microsoft.com/office/drawing/2014/main" xmlns="" id="{CE6D0F43-8CE7-4454-9E3B-7AA022C3B35D}"/>
                    </a:ext>
                  </a:extLst>
                </p:cNvPr>
                <p:cNvSpPr/>
                <p:nvPr/>
              </p:nvSpPr>
              <p:spPr>
                <a:xfrm>
                  <a:off x="4655794" y="3964463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고유 주소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176;g7c553259d1_0_81">
                  <a:extLst>
                    <a:ext uri="{FF2B5EF4-FFF2-40B4-BE49-F238E27FC236}">
                      <a16:creationId xmlns:a16="http://schemas.microsoft.com/office/drawing/2014/main" xmlns="" id="{8B9D43A3-D080-4785-B76B-4DD9477341D6}"/>
                    </a:ext>
                  </a:extLst>
                </p:cNvPr>
                <p:cNvSpPr/>
                <p:nvPr/>
              </p:nvSpPr>
              <p:spPr>
                <a:xfrm>
                  <a:off x="4655794" y="4401164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키워드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176;g7c553259d1_0_81">
                  <a:extLst>
                    <a:ext uri="{FF2B5EF4-FFF2-40B4-BE49-F238E27FC236}">
                      <a16:creationId xmlns:a16="http://schemas.microsoft.com/office/drawing/2014/main" xmlns="" id="{F899F5BB-2CA2-49B1-8BC6-DD4D5BBC5954}"/>
                    </a:ext>
                  </a:extLst>
                </p:cNvPr>
                <p:cNvSpPr/>
                <p:nvPr/>
              </p:nvSpPr>
              <p:spPr>
                <a:xfrm>
                  <a:off x="4655794" y="4837866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프로젝트 카테고리</a:t>
                  </a:r>
                  <a:endParaRPr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176;g7c553259d1_0_81">
                  <a:extLst>
                    <a:ext uri="{FF2B5EF4-FFF2-40B4-BE49-F238E27FC236}">
                      <a16:creationId xmlns:a16="http://schemas.microsoft.com/office/drawing/2014/main" xmlns="" id="{67F6FB9B-C1D8-4622-99B3-F40F5ECC13C5}"/>
                    </a:ext>
                  </a:extLst>
                </p:cNvPr>
                <p:cNvSpPr/>
                <p:nvPr/>
              </p:nvSpPr>
              <p:spPr>
                <a:xfrm>
                  <a:off x="4655794" y="5274568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문의</a:t>
                  </a: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</a:t>
                  </a:r>
                  <a:r>
                    <a:rPr lang="ko-KR" sz="1500" dirty="0" err="1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가능</a:t>
                  </a:r>
                  <a:r>
                    <a:rPr lang="ko-KR" sz="15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 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  <p:sp>
              <p:nvSpPr>
                <p:cNvPr id="31" name="Google Shape;176;g7c553259d1_0_81">
                  <a:extLst>
                    <a:ext uri="{FF2B5EF4-FFF2-40B4-BE49-F238E27FC236}">
                      <a16:creationId xmlns:a16="http://schemas.microsoft.com/office/drawing/2014/main" xmlns="" id="{AD2C95EC-582D-4DE5-A38F-F4D321E2655F}"/>
                    </a:ext>
                  </a:extLst>
                </p:cNvPr>
                <p:cNvSpPr/>
                <p:nvPr/>
              </p:nvSpPr>
              <p:spPr>
                <a:xfrm>
                  <a:off x="4655794" y="5711269"/>
                  <a:ext cx="2231700" cy="2784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500"/>
                  </a:pPr>
                  <a:r>
                    <a:rPr lang="ko-KR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사업자 등록 </a:t>
                  </a:r>
                  <a:r>
                    <a:rPr lang="ko-KR" altLang="en-US" sz="1500" dirty="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</a:rPr>
                    <a:t>번호</a:t>
                  </a:r>
                  <a:endParaRPr lang="ko-KR" sz="15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endParaRPr>
                </a:p>
              </p:txBody>
            </p:sp>
          </p:grpSp>
          <p:sp>
            <p:nvSpPr>
              <p:cNvPr id="196" name="Google Shape;196;g7c553259d1_0_81"/>
              <p:cNvSpPr/>
              <p:nvPr/>
            </p:nvSpPr>
            <p:spPr>
              <a:xfrm>
                <a:off x="3275459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7" name="Google Shape;207;g7c553259d1_0_81"/>
              <p:cNvSpPr/>
              <p:nvPr/>
            </p:nvSpPr>
            <p:spPr>
              <a:xfrm>
                <a:off x="5085178" y="6118969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4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4" name="Google Shape;174;g7c553259d1_0_81"/>
            <p:cNvSpPr/>
            <p:nvPr/>
          </p:nvSpPr>
          <p:spPr>
            <a:xfrm>
              <a:off x="4421316" y="39621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2004373" y="414424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4421316" y="329176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6" y="191753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36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06934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9834381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375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566805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0094776"/>
              </p:ext>
            </p:extLst>
          </p:nvPr>
        </p:nvGraphicFramePr>
        <p:xfrm>
          <a:off x="8509686" y="1289960"/>
          <a:ext cx="3532000" cy="51249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4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25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4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8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결재 창으로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3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6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B5835ADD-7D32-474C-A3BF-3A3CCD28E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4" y="3683575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Google Shape;176;g7c553259d1_0_81">
              <a:extLst>
                <a:ext uri="{FF2B5EF4-FFF2-40B4-BE49-F238E27FC236}">
                  <a16:creationId xmlns:a16="http://schemas.microsoft.com/office/drawing/2014/main" xmlns="" id="{DCC01A34-2B47-48F3-BA00-F7016982BDF9}"/>
                </a:ext>
              </a:extLst>
            </p:cNvPr>
            <p:cNvSpPr/>
            <p:nvPr/>
          </p:nvSpPr>
          <p:spPr>
            <a:xfrm>
              <a:off x="4687592" y="3736356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3505422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관심 프로젝트 등록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AD2C95EC-582D-4DE5-A38F-F4D321E2655F}"/>
                </a:ext>
              </a:extLst>
            </p:cNvPr>
            <p:cNvSpPr/>
            <p:nvPr/>
          </p:nvSpPr>
          <p:spPr>
            <a:xfrm>
              <a:off x="5236528" y="6142069"/>
              <a:ext cx="1650966" cy="278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500"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 신고 하기</a:t>
              </a:r>
              <a:endPara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F3572F5E-6487-43A0-AA1A-2EF5BBB223CA}"/>
                </a:ext>
              </a:extLst>
            </p:cNvPr>
            <p:cNvGrpSpPr/>
            <p:nvPr/>
          </p:nvGrpSpPr>
          <p:grpSpPr>
            <a:xfrm>
              <a:off x="157954" y="1271965"/>
              <a:ext cx="8032200" cy="5349900"/>
              <a:chOff x="157954" y="1271965"/>
              <a:chExt cx="8032200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7c553259d1_0_81"/>
              <p:cNvSpPr/>
              <p:nvPr/>
            </p:nvSpPr>
            <p:spPr>
              <a:xfrm>
                <a:off x="1308510" y="1564876"/>
                <a:ext cx="3077419" cy="239094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프로젝트 대표 이미지</a:t>
                </a:r>
              </a:p>
            </p:txBody>
          </p:sp>
          <p:sp>
            <p:nvSpPr>
              <p:cNvPr id="176" name="Google Shape;176;g7c553259d1_0_81"/>
              <p:cNvSpPr/>
              <p:nvPr/>
            </p:nvSpPr>
            <p:spPr>
              <a:xfrm>
                <a:off x="4655794" y="156274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이름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21" name="Google Shape;176;g7c553259d1_0_81">
                <a:extLst>
                  <a:ext uri="{FF2B5EF4-FFF2-40B4-BE49-F238E27FC236}">
                    <a16:creationId xmlns:a16="http://schemas.microsoft.com/office/drawing/2014/main" xmlns="" id="{B30BE16B-8D65-4384-B0DA-A50D09A577B8}"/>
                  </a:ext>
                </a:extLst>
              </p:cNvPr>
              <p:cNvSpPr/>
              <p:nvPr/>
            </p:nvSpPr>
            <p:spPr>
              <a:xfrm>
                <a:off x="4655794" y="1999445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업체명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176;g7c553259d1_0_81">
                <a:extLst>
                  <a:ext uri="{FF2B5EF4-FFF2-40B4-BE49-F238E27FC236}">
                    <a16:creationId xmlns:a16="http://schemas.microsoft.com/office/drawing/2014/main" xmlns="" id="{700B75C6-9A07-40F2-AB91-29E7A8F8E421}"/>
                  </a:ext>
                </a:extLst>
              </p:cNvPr>
              <p:cNvSpPr/>
              <p:nvPr/>
            </p:nvSpPr>
            <p:spPr>
              <a:xfrm>
                <a:off x="4655794" y="2436147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  <a:buFont typeface="Arial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 받을 목표 금액</a:t>
                </a:r>
                <a:endParaRPr lang="ko-KR" sz="1500" dirty="0">
                  <a:solidFill>
                    <a:schemeClr val="dk1"/>
                  </a:solidFill>
                  <a:latin typeface="Malgun Gothic"/>
                  <a:ea typeface="Malgun Gothic"/>
                </a:endParaRPr>
              </a:p>
            </p:txBody>
          </p:sp>
          <p:sp>
            <p:nvSpPr>
              <p:cNvPr id="23" name="Google Shape;176;g7c553259d1_0_81">
                <a:extLst>
                  <a:ext uri="{FF2B5EF4-FFF2-40B4-BE49-F238E27FC236}">
                    <a16:creationId xmlns:a16="http://schemas.microsoft.com/office/drawing/2014/main" xmlns="" id="{DD89504F-3007-448C-A6FE-19B35B2D37DF}"/>
                  </a:ext>
                </a:extLst>
              </p:cNvPr>
              <p:cNvSpPr/>
              <p:nvPr/>
            </p:nvSpPr>
            <p:spPr>
              <a:xfrm>
                <a:off x="4655794" y="287284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진행 기간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1678392C-86C9-4C7B-8253-883D70B64401}"/>
                  </a:ext>
                </a:extLst>
              </p:cNvPr>
              <p:cNvSpPr/>
              <p:nvPr/>
            </p:nvSpPr>
            <p:spPr>
              <a:xfrm>
                <a:off x="4655794" y="3309550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현재 </a:t>
                </a:r>
                <a:r>
                  <a:rPr lang="ko-KR" altLang="en-US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펀딩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받은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금액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CE6D0F43-8CE7-4454-9E3B-7AA022C3B35D}"/>
                  </a:ext>
                </a:extLst>
              </p:cNvPr>
              <p:cNvSpPr/>
              <p:nvPr/>
            </p:nvSpPr>
            <p:spPr>
              <a:xfrm>
                <a:off x="4655794" y="3964463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고유 주소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8B9D43A3-D080-4785-B76B-4DD9477341D6}"/>
                  </a:ext>
                </a:extLst>
              </p:cNvPr>
              <p:cNvSpPr/>
              <p:nvPr/>
            </p:nvSpPr>
            <p:spPr>
              <a:xfrm>
                <a:off x="4655794" y="4401164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키워드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176;g7c553259d1_0_81">
                <a:extLst>
                  <a:ext uri="{FF2B5EF4-FFF2-40B4-BE49-F238E27FC236}">
                    <a16:creationId xmlns:a16="http://schemas.microsoft.com/office/drawing/2014/main" xmlns="" id="{F899F5BB-2CA2-49B1-8BC6-DD4D5BBC5954}"/>
                  </a:ext>
                </a:extLst>
              </p:cNvPr>
              <p:cNvSpPr/>
              <p:nvPr/>
            </p:nvSpPr>
            <p:spPr>
              <a:xfrm>
                <a:off x="4655794" y="4837866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 카테고리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176;g7c553259d1_0_81">
                <a:extLst>
                  <a:ext uri="{FF2B5EF4-FFF2-40B4-BE49-F238E27FC236}">
                    <a16:creationId xmlns:a16="http://schemas.microsoft.com/office/drawing/2014/main" xmlns="" id="{67F6FB9B-C1D8-4622-99B3-F40F5ECC13C5}"/>
                  </a:ext>
                </a:extLst>
              </p:cNvPr>
              <p:cNvSpPr/>
              <p:nvPr/>
            </p:nvSpPr>
            <p:spPr>
              <a:xfrm>
                <a:off x="4655794" y="5274568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문의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가능</a:t>
                </a:r>
                <a:r>
                  <a:rPr lang="ko-KR" sz="15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  <p:sp>
            <p:nvSpPr>
              <p:cNvPr id="31" name="Google Shape;176;g7c553259d1_0_81">
                <a:extLst>
                  <a:ext uri="{FF2B5EF4-FFF2-40B4-BE49-F238E27FC236}">
                    <a16:creationId xmlns:a16="http://schemas.microsoft.com/office/drawing/2014/main" xmlns="" id="{AD2C95EC-582D-4DE5-A38F-F4D321E2655F}"/>
                  </a:ext>
                </a:extLst>
              </p:cNvPr>
              <p:cNvSpPr/>
              <p:nvPr/>
            </p:nvSpPr>
            <p:spPr>
              <a:xfrm>
                <a:off x="4655794" y="5711269"/>
                <a:ext cx="2231700" cy="2784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사업자 등록 </a:t>
                </a:r>
                <a:r>
                  <a:rPr lang="ko-KR" altLang="en-US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번호</a:t>
                </a:r>
                <a:endParaRPr lang="ko-KR"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endParaRPr>
              </a:p>
            </p:txBody>
          </p:sp>
        </p:grpSp>
        <p:sp>
          <p:nvSpPr>
            <p:cNvPr id="35" name="Google Shape;170;g7c553259d1_0_81"/>
            <p:cNvSpPr/>
            <p:nvPr/>
          </p:nvSpPr>
          <p:spPr>
            <a:xfrm>
              <a:off x="2155723" y="4104645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투자하기</a:t>
              </a:r>
              <a:endParaRPr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8" y="1018063"/>
            <a:ext cx="9656042" cy="561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81" y="113174"/>
            <a:ext cx="4048125" cy="6524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2" y="946618"/>
            <a:ext cx="3714750" cy="5762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51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76321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41964807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721115" y="1371238"/>
            <a:ext cx="5218283" cy="5052315"/>
            <a:chOff x="1721115" y="1371238"/>
            <a:chExt cx="5218283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1721115" y="310110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1949886" y="40009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756626" y="401347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060004" y="399180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1960813" y="50492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1977880" y="59389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716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74991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1830058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" y="1218200"/>
            <a:ext cx="10151534" cy="545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54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915201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5638130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604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4030229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user_w_ht_projects_detail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7018646"/>
              </p:ext>
            </p:extLst>
          </p:nvPr>
        </p:nvGraphicFramePr>
        <p:xfrm>
          <a:off x="8509686" y="1289961"/>
          <a:ext cx="3532000" cy="5331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87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943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152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72990" y="1371238"/>
            <a:ext cx="5066408" cy="5052315"/>
            <a:chOff x="1872990" y="1371238"/>
            <a:chExt cx="5066408" cy="5052315"/>
          </a:xfrm>
        </p:grpSpPr>
        <p:sp>
          <p:nvSpPr>
            <p:cNvPr id="30" name="Google Shape;176;g7c553259d1_0_81">
              <a:extLst>
                <a:ext uri="{FF2B5EF4-FFF2-40B4-BE49-F238E27FC236}">
                  <a16:creationId xmlns:a16="http://schemas.microsoft.com/office/drawing/2014/main" xmlns="" id="{CBA66B1C-BC87-4F39-A0EF-904FBF90FC1E}"/>
                </a:ext>
              </a:extLst>
            </p:cNvPr>
            <p:cNvSpPr/>
            <p:nvPr/>
          </p:nvSpPr>
          <p:spPr>
            <a:xfrm>
              <a:off x="1872991" y="1371238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altLang="en-US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동영상</a:t>
              </a:r>
              <a:endPara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32" name="Google Shape;176;g7c553259d1_0_81">
              <a:extLst>
                <a:ext uri="{FF2B5EF4-FFF2-40B4-BE49-F238E27FC236}">
                  <a16:creationId xmlns:a16="http://schemas.microsoft.com/office/drawing/2014/main" xmlns="" id="{CA7B6956-F91B-4FA3-9BDE-FB9F73D25A79}"/>
                </a:ext>
              </a:extLst>
            </p:cNvPr>
            <p:cNvSpPr/>
            <p:nvPr/>
          </p:nvSpPr>
          <p:spPr>
            <a:xfrm>
              <a:off x="1897541" y="1978247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  <a:buFont typeface="Arial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이미지</a:t>
              </a:r>
              <a:endParaRPr lang="ko-KR" dirty="0" err="1">
                <a:solidFill>
                  <a:schemeClr val="dk1"/>
                </a:solidFill>
              </a:endParaRPr>
            </a:p>
          </p:txBody>
        </p:sp>
        <p:sp>
          <p:nvSpPr>
            <p:cNvPr id="33" name="Google Shape;176;g7c553259d1_0_81">
              <a:extLst>
                <a:ext uri="{FF2B5EF4-FFF2-40B4-BE49-F238E27FC236}">
                  <a16:creationId xmlns:a16="http://schemas.microsoft.com/office/drawing/2014/main" xmlns="" id="{29FE8594-EA7A-4B62-B46A-D4F6BAC1C327}"/>
                </a:ext>
              </a:extLst>
            </p:cNvPr>
            <p:cNvSpPr/>
            <p:nvPr/>
          </p:nvSpPr>
          <p:spPr>
            <a:xfrm>
              <a:off x="1900330" y="2640443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프로젝트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세부</a:t>
              </a: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 </a:t>
              </a:r>
              <a:r>
                <a:rPr lang="ko-KR" sz="15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내용</a:t>
              </a:r>
              <a:endParaRPr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72990" y="3263404"/>
              <a:ext cx="5039068" cy="4444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환불 정책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894752" y="4989745"/>
              <a:ext cx="5039068" cy="1433808"/>
              <a:chOff x="1872991" y="5102074"/>
              <a:chExt cx="5039068" cy="1433808"/>
            </a:xfrm>
          </p:grpSpPr>
          <p:sp>
            <p:nvSpPr>
              <p:cNvPr id="24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872991" y="5102074"/>
                <a:ext cx="5039068" cy="1433808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987399" y="5192128"/>
                <a:ext cx="4810251" cy="716904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187683" y="6033791"/>
                <a:ext cx="4609968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1897541" y="3933197"/>
              <a:ext cx="5036279" cy="888185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2059671" y="4042538"/>
              <a:ext cx="690599" cy="690599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ID</a:t>
              </a:r>
              <a:endParaRPr lang="ko-KR" altLang="en-US" dirty="0"/>
            </a:p>
          </p:txBody>
        </p:sp>
        <p:sp>
          <p:nvSpPr>
            <p:cNvPr id="31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43124" y="4029385"/>
              <a:ext cx="3183261" cy="71690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의견 입력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6114734" y="4029385"/>
              <a:ext cx="676404" cy="716904"/>
            </a:xfrm>
            <a:prstGeom prst="rect">
              <a:avLst/>
            </a:prstGeom>
            <a:solidFill>
              <a:srgbClr val="DC7F0D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</a:t>
              </a:r>
              <a:r>
                <a:rPr lang="ko-KR" altLang="en-US" sz="1500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록</a:t>
              </a:r>
              <a:endParaRPr sz="1500" b="0" i="0" u="none" strike="noStrike" cap="none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101236" y="5150691"/>
              <a:ext cx="655390" cy="5993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HT</a:t>
              </a:r>
              <a:endParaRPr lang="ko-KR" altLang="en-US" sz="1500" dirty="0"/>
            </a:p>
          </p:txBody>
        </p:sp>
        <p:sp>
          <p:nvSpPr>
            <p:cNvPr id="37" name="Google Shape;176;g7c553259d1_0_81">
              <a:extLst>
                <a:ext uri="{FF2B5EF4-FFF2-40B4-BE49-F238E27FC236}">
                  <a16:creationId xmlns:a16="http://schemas.microsoft.com/office/drawing/2014/main" xmlns="" id="{0878846A-8BAA-43A0-91D2-982A7B03E937}"/>
                </a:ext>
              </a:extLst>
            </p:cNvPr>
            <p:cNvSpPr/>
            <p:nvPr/>
          </p:nvSpPr>
          <p:spPr>
            <a:xfrm>
              <a:off x="2884688" y="5137537"/>
              <a:ext cx="3799603" cy="62221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0000"/>
                </a:buClr>
                <a:buSzPts val="1500"/>
              </a:pP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얘들 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BTS</a:t>
              </a:r>
              <a:r>
                <a:rPr lang="ko-KR" altLang="en-US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 </a:t>
              </a: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맞나염</a:t>
              </a:r>
              <a:r>
                <a:rPr lang="en-US" altLang="ko-KR" sz="1500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?</a:t>
              </a:r>
              <a:endParaRPr lang="en-US" altLang="ko-KR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0" name="꺾인 연결선 9"/>
            <p:cNvCxnSpPr/>
            <p:nvPr/>
          </p:nvCxnSpPr>
          <p:spPr>
            <a:xfrm>
              <a:off x="2490496" y="6002801"/>
              <a:ext cx="290947" cy="140755"/>
            </a:xfrm>
            <a:prstGeom prst="bentConnector3">
              <a:avLst>
                <a:gd name="adj1" fmla="val 0"/>
              </a:avLst>
            </a:prstGeom>
            <a:ln w="28575">
              <a:solidFill>
                <a:srgbClr val="DC7F0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9" y="1122055"/>
            <a:ext cx="8841360" cy="56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204281"/>
            <a:ext cx="4610100" cy="65627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017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205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164520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402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5600457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156810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8319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932428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50762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6" y="1016000"/>
            <a:ext cx="3475543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14" y="1016000"/>
            <a:ext cx="3245127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9" y="1016000"/>
            <a:ext cx="3202806" cy="569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34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252606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01017482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21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740074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 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70469701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1136737"/>
            <a:ext cx="3625786" cy="562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04" y="3101296"/>
            <a:ext cx="5038725" cy="12858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649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5785524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user_m_ht_report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 신고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33019725"/>
              </p:ext>
            </p:extLst>
          </p:nvPr>
        </p:nvGraphicFramePr>
        <p:xfrm>
          <a:off x="8509686" y="1289959"/>
          <a:ext cx="3532000" cy="533190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4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분류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허위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과대 광고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현실성 없는 프로젝트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불순한 내용 포함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0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제목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491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 내용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자세한 신고 내용 기입을 위한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스크린샷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파일 첨부를 위한 파일 첨부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04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신고에 관한 주의사항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2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작성 완료 버튼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1982182" y="5920668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 완료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2235329" y="19371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34319" y="1501728"/>
            <a:ext cx="1641489" cy="278400"/>
            <a:chOff x="2234319" y="2010887"/>
            <a:chExt cx="1641489" cy="278400"/>
          </a:xfrm>
        </p:grpSpPr>
        <p:sp>
          <p:nvSpPr>
            <p:cNvPr id="181" name="Google Shape;181;g7c553259d1_0_81"/>
            <p:cNvSpPr/>
            <p:nvPr/>
          </p:nvSpPr>
          <p:spPr>
            <a:xfrm>
              <a:off x="2234319" y="2010887"/>
              <a:ext cx="1641489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3596236" y="2063231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75;g7c553259d1_0_81"/>
          <p:cNvSpPr/>
          <p:nvPr/>
        </p:nvSpPr>
        <p:spPr>
          <a:xfrm>
            <a:off x="1119277" y="1937162"/>
            <a:ext cx="992259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5;g7c553259d1_0_81"/>
          <p:cNvSpPr/>
          <p:nvPr/>
        </p:nvSpPr>
        <p:spPr>
          <a:xfrm>
            <a:off x="1119277" y="2410686"/>
            <a:ext cx="3347752" cy="2057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 내용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1119277" y="4625768"/>
            <a:ext cx="201877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스크린샷</a:t>
            </a: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첨부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5;g7c553259d1_0_81"/>
          <p:cNvSpPr/>
          <p:nvPr/>
        </p:nvSpPr>
        <p:spPr>
          <a:xfrm>
            <a:off x="1119277" y="1506840"/>
            <a:ext cx="992258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신고분류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75;g7c553259d1_0_81"/>
          <p:cNvSpPr/>
          <p:nvPr/>
        </p:nvSpPr>
        <p:spPr>
          <a:xfrm>
            <a:off x="1119277" y="5056881"/>
            <a:ext cx="3347752" cy="6269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허위 신고로 인한 피해가 발생할 경우 민사 또는 형사상의 책임이 발생할 수 있습니다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083979" y="14837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111536" y="19140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967927" y="23633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1781279" y="5960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915631" y="46026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915631" y="52080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>
            <a:extLst>
              <a:ext uri="{FF2B5EF4-FFF2-40B4-BE49-F238E27FC236}">
                <a16:creationId xmlns:a16="http://schemas.microsoft.com/office/drawing/2014/main" xmlns="" id="{A7720FE1-A5FC-4FFF-8BAD-D1D9A78E528D}"/>
              </a:ext>
            </a:extLst>
          </p:cNvPr>
          <p:cNvSpPr/>
          <p:nvPr/>
        </p:nvSpPr>
        <p:spPr>
          <a:xfrm>
            <a:off x="829578" y="1364552"/>
            <a:ext cx="376147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8649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717942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admin_ht_statistics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통계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0294492"/>
              </p:ext>
            </p:extLst>
          </p:nvPr>
        </p:nvGraphicFramePr>
        <p:xfrm>
          <a:off x="8509686" y="1289960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10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요일별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방문자수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상품 개수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카테고리별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투자 금액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가장 많이 검색 된 키워드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75;g7c553259d1_0_81"/>
            <p:cNvSpPr/>
            <p:nvPr/>
          </p:nvSpPr>
          <p:spPr>
            <a:xfrm>
              <a:off x="498610" y="1361189"/>
              <a:ext cx="1321398" cy="46923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500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통계</a:t>
              </a:r>
              <a:r>
                <a:rPr lang="ko-KR" altLang="en-US" sz="1500" b="0" i="0" u="none" strike="noStrike" cap="none" dirty="0" err="1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98610" y="1922585"/>
              <a:ext cx="7460673" cy="0"/>
            </a:xfrm>
            <a:prstGeom prst="line">
              <a:avLst/>
            </a:prstGeom>
            <a:ln w="38100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854" y="2209131"/>
              <a:ext cx="6248400" cy="1738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54" y="4175171"/>
              <a:ext cx="6248400" cy="17790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3" name="Google Shape;173;g7c553259d1_0_81"/>
            <p:cNvSpPr/>
            <p:nvPr/>
          </p:nvSpPr>
          <p:spPr>
            <a:xfrm>
              <a:off x="898504" y="20086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898504" y="401776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g7c553259d1_0_81"/>
          <p:cNvSpPr/>
          <p:nvPr/>
        </p:nvSpPr>
        <p:spPr>
          <a:xfrm>
            <a:off x="916656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381649" y="6150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2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985794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admin_ht_payment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현황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761084"/>
              </p:ext>
            </p:extLst>
          </p:nvPr>
        </p:nvGraphicFramePr>
        <p:xfrm>
          <a:off x="8451380" y="686928"/>
          <a:ext cx="3532000" cy="59794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47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상태별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조회를 위한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진행중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진행완료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결제대기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항목에 체크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9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클릭 시 프로젝트 팝업으로 상세 페이지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76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달성 여부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실패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or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성공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목표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54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363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처리 방법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일괄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버튼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결제완료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결제보류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재심사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체크박스에 체크된 항목 일괄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1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처리 완료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-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체크박스에 선택된 항목을 지정된 처리 방법으로 처리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</a:t>
            </a: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863302"/>
              </p:ext>
            </p:extLst>
          </p:nvPr>
        </p:nvGraphicFramePr>
        <p:xfrm>
          <a:off x="498610" y="2736283"/>
          <a:ext cx="7460676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프로젝트번호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메이커</a:t>
                      </a:r>
                      <a:r>
                        <a:rPr lang="en-US" altLang="ko-KR" sz="1300" dirty="0" smtClean="0"/>
                        <a:t>ID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프로젝트 제목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달성여부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처리방법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X0201001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대박 </a:t>
                      </a:r>
                      <a:r>
                        <a:rPr lang="ko-KR" altLang="en-US" sz="1500" dirty="0" err="1" smtClean="0"/>
                        <a:t>아이돌</a:t>
                      </a:r>
                      <a:r>
                        <a:rPr lang="ko-KR" altLang="en-US" sz="1500" dirty="0" smtClean="0"/>
                        <a:t> 앨범 투자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S0204036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ezenKB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코로나 바이러스 </a:t>
                      </a:r>
                      <a:r>
                        <a:rPr lang="ko-KR" altLang="en-US" sz="1500" dirty="0" err="1" smtClean="0"/>
                        <a:t>완전박멸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870810" y="3153506"/>
            <a:ext cx="1037400" cy="278400"/>
            <a:chOff x="6870810" y="3153506"/>
            <a:chExt cx="1037400" cy="278400"/>
          </a:xfrm>
        </p:grpSpPr>
        <p:sp>
          <p:nvSpPr>
            <p:cNvPr id="28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562708" y="277810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7" y="3159872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2706" y="3509641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6" y="38771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424118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2705" y="461236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65252" y="497064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2705" y="5352025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170;g7c553259d1_0_81"/>
          <p:cNvSpPr/>
          <p:nvPr/>
        </p:nvSpPr>
        <p:spPr>
          <a:xfrm>
            <a:off x="5737164" y="3159872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203% </a:t>
            </a:r>
            <a:r>
              <a:rPr lang="ko-KR" altLang="en-US" sz="13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0;g7c553259d1_0_81"/>
          <p:cNvSpPr/>
          <p:nvPr/>
        </p:nvSpPr>
        <p:spPr>
          <a:xfrm>
            <a:off x="5746255" y="3497323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67% </a:t>
            </a:r>
            <a:r>
              <a:rPr lang="ko-KR" altLang="en-US" sz="13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갈매기형 수장 47"/>
          <p:cNvSpPr/>
          <p:nvPr/>
        </p:nvSpPr>
        <p:spPr>
          <a:xfrm rot="5400000">
            <a:off x="572282" y="2789567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Google Shape;174;g7c553259d1_0_81"/>
          <p:cNvSpPr/>
          <p:nvPr/>
        </p:nvSpPr>
        <p:spPr>
          <a:xfrm>
            <a:off x="347260" y="2581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96;g7c553259d1_0_81"/>
          <p:cNvSpPr/>
          <p:nvPr/>
        </p:nvSpPr>
        <p:spPr>
          <a:xfrm>
            <a:off x="2970328" y="31214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207;g7c553259d1_0_81"/>
          <p:cNvSpPr/>
          <p:nvPr/>
        </p:nvSpPr>
        <p:spPr>
          <a:xfrm>
            <a:off x="5530036" y="31408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08;g7c553259d1_0_81"/>
          <p:cNvSpPr/>
          <p:nvPr/>
        </p:nvSpPr>
        <p:spPr>
          <a:xfrm>
            <a:off x="6639942" y="3120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181;g7c553259d1_0_81"/>
          <p:cNvSpPr/>
          <p:nvPr/>
        </p:nvSpPr>
        <p:spPr>
          <a:xfrm>
            <a:off x="1055077" y="2217023"/>
            <a:ext cx="1204546" cy="3232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현재상태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209;g7c553259d1_0_81"/>
          <p:cNvSpPr/>
          <p:nvPr/>
        </p:nvSpPr>
        <p:spPr>
          <a:xfrm rot="10800000">
            <a:off x="1991852" y="229574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3;g7c553259d1_0_81"/>
          <p:cNvSpPr/>
          <p:nvPr/>
        </p:nvSpPr>
        <p:spPr>
          <a:xfrm>
            <a:off x="803247" y="22170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868460" y="3502805"/>
            <a:ext cx="1037400" cy="278400"/>
            <a:chOff x="6870810" y="3153506"/>
            <a:chExt cx="1037400" cy="278400"/>
          </a:xfrm>
        </p:grpSpPr>
        <p:sp>
          <p:nvSpPr>
            <p:cNvPr id="59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029773" y="6077791"/>
            <a:ext cx="1037400" cy="278400"/>
            <a:chOff x="6870810" y="3153506"/>
            <a:chExt cx="1037400" cy="278400"/>
          </a:xfrm>
        </p:grpSpPr>
        <p:sp>
          <p:nvSpPr>
            <p:cNvPr id="62" name="Google Shape;181;g7c553259d1_0_81"/>
            <p:cNvSpPr/>
            <p:nvPr/>
          </p:nvSpPr>
          <p:spPr>
            <a:xfrm>
              <a:off x="6870810" y="31535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altLang="en-US" sz="13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처리방법</a:t>
              </a:r>
              <a:endParaRPr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09;g7c553259d1_0_81"/>
            <p:cNvSpPr/>
            <p:nvPr/>
          </p:nvSpPr>
          <p:spPr>
            <a:xfrm rot="10800000">
              <a:off x="7640439" y="320585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g7c553259d1_0_81"/>
          <p:cNvSpPr/>
          <p:nvPr/>
        </p:nvSpPr>
        <p:spPr>
          <a:xfrm>
            <a:off x="4703237" y="78354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4790558" y="60696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204;g7c553259d1_0_81"/>
          <p:cNvSpPr/>
          <p:nvPr/>
        </p:nvSpPr>
        <p:spPr>
          <a:xfrm>
            <a:off x="6203200" y="60563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2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887907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admin_ht_report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신고 프로젝트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7681199"/>
              </p:ext>
            </p:extLst>
          </p:nvPr>
        </p:nvGraphicFramePr>
        <p:xfrm>
          <a:off x="8509686" y="1289961"/>
          <a:ext cx="3532000" cy="53615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03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일괄 처리를 위한 체크박스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제목 행의 체크박스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선택시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모든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체크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신고자가 등록한 제목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첨부파일의 등록 유무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첨부파일이 있는 경우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첨부파일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팝업창에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내용 호출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신고글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처리 방법을 선택하는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80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항목의 일괄 처리 방법을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서낵하는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반려처리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삭제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제제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체크 된 신고 프로젝트를 선택된 처리 방법으로 처리완료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9254372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5704" y="6011662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98610" y="1361189"/>
            <a:ext cx="1321398" cy="4692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신고관리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98610" y="1984129"/>
            <a:ext cx="7460673" cy="0"/>
          </a:xfrm>
          <a:prstGeom prst="line">
            <a:avLst/>
          </a:prstGeom>
          <a:ln w="38100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62065"/>
              </p:ext>
            </p:extLst>
          </p:nvPr>
        </p:nvGraphicFramePr>
        <p:xfrm>
          <a:off x="498610" y="2191151"/>
          <a:ext cx="7460676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1828">
                  <a:extLst>
                    <a:ext uri="{9D8B030D-6E8A-4147-A177-3AD203B41FA5}">
                      <a16:colId xmlns="" xmlns:a16="http://schemas.microsoft.com/office/drawing/2014/main" val="1846144153"/>
                    </a:ext>
                  </a:extLst>
                </a:gridCol>
                <a:gridCol w="1283677">
                  <a:extLst>
                    <a:ext uri="{9D8B030D-6E8A-4147-A177-3AD203B41FA5}">
                      <a16:colId xmlns="" xmlns:a16="http://schemas.microsoft.com/office/drawing/2014/main" val="4013614432"/>
                    </a:ext>
                  </a:extLst>
                </a:gridCol>
                <a:gridCol w="984739">
                  <a:extLst>
                    <a:ext uri="{9D8B030D-6E8A-4147-A177-3AD203B41FA5}">
                      <a16:colId xmlns="" xmlns:a16="http://schemas.microsoft.com/office/drawing/2014/main" val="4244914350"/>
                    </a:ext>
                  </a:extLst>
                </a:gridCol>
                <a:gridCol w="2549769">
                  <a:extLst>
                    <a:ext uri="{9D8B030D-6E8A-4147-A177-3AD203B41FA5}">
                      <a16:colId xmlns="" xmlns:a16="http://schemas.microsoft.com/office/drawing/2014/main" val="2609605791"/>
                    </a:ext>
                  </a:extLst>
                </a:gridCol>
                <a:gridCol w="1125415">
                  <a:extLst>
                    <a:ext uri="{9D8B030D-6E8A-4147-A177-3AD203B41FA5}">
                      <a16:colId xmlns="" xmlns:a16="http://schemas.microsoft.com/office/drawing/2014/main" val="3920008869"/>
                    </a:ext>
                  </a:extLst>
                </a:gridCol>
                <a:gridCol w="1145248">
                  <a:extLst>
                    <a:ext uri="{9D8B030D-6E8A-4147-A177-3AD203B41FA5}">
                      <a16:colId xmlns="" xmlns:a16="http://schemas.microsoft.com/office/drawing/2014/main" val="1312141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등록일자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신고자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첨부파일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처리방법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5947411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너무 비싸서 투자 못함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51064636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20200201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ezenYS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메이커가 못생김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85864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4413781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344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4667485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52804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1490019"/>
                  </a:ext>
                </a:extLst>
              </a:tr>
              <a:tr h="1463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27276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1684512"/>
                  </a:ext>
                </a:extLst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6870810" y="2608374"/>
            <a:ext cx="1037400" cy="278400"/>
            <a:chOff x="4228947" y="3439141"/>
            <a:chExt cx="1037400" cy="278400"/>
          </a:xfrm>
        </p:grpSpPr>
        <p:sp>
          <p:nvSpPr>
            <p:cNvPr id="24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62708" y="223297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62707" y="2614740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2706" y="2964509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2706" y="33319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2705" y="3696048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2705" y="406723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5252" y="4425517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2705" y="4806893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62705" y="5154986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65252" y="5528244"/>
            <a:ext cx="246185" cy="265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5156911" y="6068518"/>
            <a:ext cx="1037400" cy="278400"/>
            <a:chOff x="4228947" y="3439141"/>
            <a:chExt cx="1037400" cy="278400"/>
          </a:xfrm>
        </p:grpSpPr>
        <p:sp>
          <p:nvSpPr>
            <p:cNvPr id="37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70;g7c553259d1_0_81"/>
          <p:cNvSpPr/>
          <p:nvPr/>
        </p:nvSpPr>
        <p:spPr>
          <a:xfrm>
            <a:off x="5746255" y="2614740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x.jpg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870810" y="2945825"/>
            <a:ext cx="1037400" cy="278400"/>
            <a:chOff x="4228947" y="3439141"/>
            <a:chExt cx="1037400" cy="278400"/>
          </a:xfrm>
        </p:grpSpPr>
        <p:sp>
          <p:nvSpPr>
            <p:cNvPr id="41" name="Google Shape;181;g7c553259d1_0_81"/>
            <p:cNvSpPr/>
            <p:nvPr/>
          </p:nvSpPr>
          <p:spPr>
            <a:xfrm>
              <a:off x="4228947" y="343914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09;g7c553259d1_0_81"/>
            <p:cNvSpPr/>
            <p:nvPr/>
          </p:nvSpPr>
          <p:spPr>
            <a:xfrm rot="10800000">
              <a:off x="4998576" y="3491485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0;g7c553259d1_0_81"/>
          <p:cNvSpPr/>
          <p:nvPr/>
        </p:nvSpPr>
        <p:spPr>
          <a:xfrm>
            <a:off x="5746255" y="2952191"/>
            <a:ext cx="988653" cy="2720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없음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갈매기형 수장 4"/>
          <p:cNvSpPr/>
          <p:nvPr/>
        </p:nvSpPr>
        <p:spPr>
          <a:xfrm rot="5400000">
            <a:off x="572282" y="2244435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54842" y="204119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65546" y="23596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543829" y="2409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356838" y="59062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674249" y="24211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994384" y="588896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927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3366</Words>
  <Application>Microsoft Office PowerPoint</Application>
  <PresentationFormat>사용자 지정</PresentationFormat>
  <Paragraphs>1331</Paragraphs>
  <Slides>52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4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89</cp:revision>
  <dcterms:created xsi:type="dcterms:W3CDTF">2020-02-04T14:16:01Z</dcterms:created>
  <dcterms:modified xsi:type="dcterms:W3CDTF">2020-02-25T08:50:56Z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